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257" r:id="rId3"/>
    <p:sldId id="837" r:id="rId4"/>
    <p:sldId id="838" r:id="rId5"/>
    <p:sldId id="839" r:id="rId6"/>
    <p:sldId id="840" r:id="rId7"/>
    <p:sldId id="841" r:id="rId8"/>
    <p:sldId id="842" r:id="rId9"/>
    <p:sldId id="843" r:id="rId10"/>
    <p:sldId id="844" r:id="rId11"/>
    <p:sldId id="845" r:id="rId12"/>
    <p:sldId id="83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31.08.2023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279228"/>
            <a:ext cx="9144000" cy="413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just">
              <a:defRPr/>
            </a:pPr>
            <a:endParaRPr lang="ru-RU" sz="2200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just"/>
            <a:r>
              <a:rPr lang="ru-RU" sz="2200" dirty="0"/>
              <a:t>▪ Изменения в КоАП РФ (ФЗ от 14.07.2022 № 290-ФЗ)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▪ Приказ Ростехнадзора от 02.03.2021 № 81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▪ Изменения, внесенные в статью 52 Федерального закона от 31.07.2020 № 248-ФЗ (профилактический визит)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▪ Досудебное обжалование решений и постановлений Управления, продление сроков исполнения предписаний с использование ЕПГУ (ГИС «ТОР КНД»)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Врио начальника отдела правового обеспечения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Чегодаева Алина Вячеславовна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219200" y="4895642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Продление сроков</a:t>
            </a:r>
            <a:br>
              <a:rPr lang="ru-RU" dirty="0"/>
            </a:br>
            <a:r>
              <a:rPr lang="ru-RU" dirty="0"/>
              <a:t>исполнения предписания</a:t>
            </a:r>
            <a:endParaRPr lang="ru-RU" sz="33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8D6C4-B25A-48E9-BC5D-7B9B2EBE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10665027" cy="5018896"/>
          </a:xfrm>
          <a:ln>
            <a:solidFill>
              <a:schemeClr val="accent6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sz="3500" b="0" dirty="0"/>
              <a:t>Статья 93 Закона № 248-ФЗ</a:t>
            </a:r>
          </a:p>
          <a:p>
            <a:pPr algn="just"/>
            <a:endParaRPr lang="ru-RU" sz="3500" b="0" dirty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Ходатайство</a:t>
            </a:r>
            <a:r>
              <a:rPr lang="ru-RU" sz="3500" b="0" dirty="0"/>
              <a:t> контролируемого лица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Обстоятельства,</a:t>
            </a:r>
            <a:r>
              <a:rPr lang="ru-RU" sz="3500" b="0" dirty="0"/>
              <a:t> вследствие которых исполнение решения невозможно в установленные сроки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Решение об отсрочке </a:t>
            </a:r>
            <a:r>
              <a:rPr lang="ru-RU" sz="3500" b="0" dirty="0"/>
              <a:t>исполнения решения (принимается в порядке, предусмотренном</a:t>
            </a:r>
            <a:br>
              <a:rPr lang="ru-RU" sz="3500" b="0" dirty="0"/>
            </a:br>
            <a:r>
              <a:rPr lang="ru-RU" sz="3500" b="0" dirty="0">
                <a:solidFill>
                  <a:schemeClr val="accent5">
                    <a:lumMod val="75000"/>
                  </a:schemeClr>
                </a:solidFill>
              </a:rPr>
              <a:t>статьей 89 ФЗ № 248 </a:t>
            </a:r>
            <a:r>
              <a:rPr lang="ru-RU" sz="3500" b="0" dirty="0"/>
              <a:t>для рассмотрения возражений в отношении акта контрольного (надзорного) мероприятия)</a:t>
            </a:r>
          </a:p>
        </p:txBody>
      </p:sp>
    </p:spTree>
    <p:extLst>
      <p:ext uri="{BB962C8B-B14F-4D97-AF65-F5344CB8AC3E}">
        <p14:creationId xmlns:p14="http://schemas.microsoft.com/office/powerpoint/2010/main" val="251056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Поступление ходатайства</a:t>
            </a:r>
            <a:br>
              <a:rPr lang="ru-RU" sz="4400" dirty="0"/>
            </a:br>
            <a:r>
              <a:rPr lang="ru-RU" sz="4400" dirty="0"/>
              <a:t>в </a:t>
            </a:r>
            <a:r>
              <a:rPr lang="ru-RU" dirty="0"/>
              <a:t>Ростехнадзор</a:t>
            </a:r>
            <a:endParaRPr lang="ru-RU" sz="33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D19B8EA-30A2-4DD8-A21C-F7D7C255A4CE}"/>
              </a:ext>
            </a:extLst>
          </p:cNvPr>
          <p:cNvSpPr/>
          <p:nvPr/>
        </p:nvSpPr>
        <p:spPr>
          <a:xfrm>
            <a:off x="1071538" y="1785926"/>
            <a:ext cx="1557342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 бумажном носителе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12E3284-1ADA-474E-AC35-C07D9B820ED0}"/>
              </a:ext>
            </a:extLst>
          </p:cNvPr>
          <p:cNvSpPr/>
          <p:nvPr/>
        </p:nvSpPr>
        <p:spPr>
          <a:xfrm>
            <a:off x="1026763" y="2952621"/>
            <a:ext cx="2842953" cy="13255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Отказ в рассмотрении</a:t>
            </a:r>
            <a:br>
              <a:rPr lang="ru-RU"/>
            </a:br>
            <a:r>
              <a:rPr lang="ru-RU"/>
              <a:t>(с разъяснением порядка подачи*)**</a:t>
            </a:r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370915-B1D0-4345-B386-42C45A24ED97}"/>
              </a:ext>
            </a:extLst>
          </p:cNvPr>
          <p:cNvSpPr/>
          <p:nvPr/>
        </p:nvSpPr>
        <p:spPr>
          <a:xfrm>
            <a:off x="839788" y="4625647"/>
            <a:ext cx="3396024" cy="10474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Bahnschrift Light" pitchFamily="34" charset="0"/>
              </a:rPr>
              <a:t>через ЕПГУ</a:t>
            </a:r>
          </a:p>
          <a:p>
            <a:pPr algn="ctr"/>
            <a:r>
              <a:rPr lang="ru-RU" sz="1800" dirty="0">
                <a:latin typeface="Bahnschrift Light" pitchFamily="34" charset="0"/>
              </a:rPr>
              <a:t>(ст. 93, 89, 39-43  ФЗ №248)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04440B8-83D7-450F-9508-F2C8FB64A3BA}"/>
              </a:ext>
            </a:extLst>
          </p:cNvPr>
          <p:cNvSpPr/>
          <p:nvPr/>
        </p:nvSpPr>
        <p:spPr>
          <a:xfrm>
            <a:off x="268576" y="6046184"/>
            <a:ext cx="4720608" cy="47949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**исключение: предписание по итогам ПГН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BE58AC6-F26E-48D6-9BEF-BCD930D0F2AF}"/>
              </a:ext>
            </a:extLst>
          </p:cNvPr>
          <p:cNvSpPr/>
          <p:nvPr/>
        </p:nvSpPr>
        <p:spPr>
          <a:xfrm>
            <a:off x="8033319" y="1549225"/>
            <a:ext cx="1557342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Через ЕПГУ</a:t>
            </a:r>
          </a:p>
        </p:txBody>
      </p:sp>
      <p:sp>
        <p:nvSpPr>
          <p:cNvPr id="14" name="Стрелка вправо 43">
            <a:extLst>
              <a:ext uri="{FF2B5EF4-FFF2-40B4-BE49-F238E27FC236}">
                <a16:creationId xmlns:a16="http://schemas.microsoft.com/office/drawing/2014/main" id="{64CE0BEC-CB1E-40EE-AA49-FD88AA3A9B0A}"/>
              </a:ext>
            </a:extLst>
          </p:cNvPr>
          <p:cNvSpPr/>
          <p:nvPr/>
        </p:nvSpPr>
        <p:spPr>
          <a:xfrm rot="19365316" flipH="1">
            <a:off x="6240253" y="2236144"/>
            <a:ext cx="1664724" cy="576301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5 раб. дней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69AD377-92A8-4ED7-B89A-FB55F07E15ED}"/>
              </a:ext>
            </a:extLst>
          </p:cNvPr>
          <p:cNvSpPr/>
          <p:nvPr/>
        </p:nvSpPr>
        <p:spPr>
          <a:xfrm>
            <a:off x="5785222" y="3208714"/>
            <a:ext cx="1901281" cy="9770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Решение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56F5083-8BFA-4019-84C5-F038EAB0681E}"/>
              </a:ext>
            </a:extLst>
          </p:cNvPr>
          <p:cNvSpPr/>
          <p:nvPr/>
        </p:nvSpPr>
        <p:spPr>
          <a:xfrm>
            <a:off x="9365001" y="2952621"/>
            <a:ext cx="2057408" cy="5564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Доводы не подтверждены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EFB5E6F-9DD9-416D-9A75-4980ADED7A1C}"/>
              </a:ext>
            </a:extLst>
          </p:cNvPr>
          <p:cNvSpPr/>
          <p:nvPr/>
        </p:nvSpPr>
        <p:spPr>
          <a:xfrm>
            <a:off x="5081633" y="4796552"/>
            <a:ext cx="3308457" cy="7931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Ходатайство содержит доводы, которые подтверждаются документами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DA02C6EB-A5B8-4AC4-9D7C-0A096FA91FA1}"/>
              </a:ext>
            </a:extLst>
          </p:cNvPr>
          <p:cNvSpPr/>
          <p:nvPr/>
        </p:nvSpPr>
        <p:spPr>
          <a:xfrm>
            <a:off x="9233891" y="3979734"/>
            <a:ext cx="2319627" cy="10474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Bahnschrift Light" pitchFamily="34" charset="0"/>
              </a:rPr>
              <a:t>Отказ в продлении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7307E296-C458-4E49-AF29-2C6AF3E0D661}"/>
              </a:ext>
            </a:extLst>
          </p:cNvPr>
          <p:cNvSpPr/>
          <p:nvPr/>
        </p:nvSpPr>
        <p:spPr>
          <a:xfrm>
            <a:off x="8525752" y="5673051"/>
            <a:ext cx="3030019" cy="10474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Отсрочить на срок до 1 года, при наличии обстоятельств</a:t>
            </a:r>
            <a:endParaRPr lang="ru-RU" sz="1800" dirty="0">
              <a:latin typeface="Bahnschrift Light" pitchFamily="34" charset="0"/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3AF2C252-0CC1-42F4-BA60-7E6E29722D53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628880" y="2243126"/>
            <a:ext cx="510050" cy="708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6EFCE0F4-3B8D-4DFB-B19E-D0715C778E98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7686503" y="3230838"/>
            <a:ext cx="1678498" cy="4664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59F07DF2-8A0F-4D28-8A94-F7E3F1278C5E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 flipH="1">
            <a:off x="6735862" y="4185769"/>
            <a:ext cx="1" cy="610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EE4E70A2-A82E-46FD-A114-2C78EB2F7A7A}"/>
              </a:ext>
            </a:extLst>
          </p:cNvPr>
          <p:cNvCxnSpPr>
            <a:cxnSpLocks/>
            <a:stCxn id="16" idx="2"/>
            <a:endCxn id="19" idx="0"/>
          </p:cNvCxnSpPr>
          <p:nvPr/>
        </p:nvCxnSpPr>
        <p:spPr>
          <a:xfrm>
            <a:off x="10393705" y="3509054"/>
            <a:ext cx="0" cy="470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25DBFCBB-D80D-4EB3-A631-6C894C941DD8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8390090" y="5193148"/>
            <a:ext cx="1326898" cy="396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65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03164" y="7511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16" y="720368"/>
            <a:ext cx="432048" cy="486296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018091" y="963516"/>
            <a:ext cx="7585073" cy="538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500" cap="all" dirty="0">
                <a:cs typeface="Times New Roman" panose="02020603050405020304" pitchFamily="18" charset="0"/>
              </a:rPr>
              <a:t>Изменения в КоАП РФ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8F3016-40B9-4F72-9828-1722A5612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16738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4300" dirty="0"/>
              <a:t>Предупреждение как вид наказания </a:t>
            </a:r>
            <a:br>
              <a:rPr lang="ru-RU" sz="4300" dirty="0"/>
            </a:br>
            <a:r>
              <a:rPr lang="ru-RU" sz="4300" dirty="0"/>
              <a:t>(ч. 1 ст. 4.1.1)</a:t>
            </a:r>
          </a:p>
          <a:p>
            <a:pPr algn="just"/>
            <a:r>
              <a:rPr lang="ru-RU" sz="4300" dirty="0"/>
              <a:t>Минимальный размер штрафа (ч. 3.4-1 ст. 4.1)</a:t>
            </a:r>
          </a:p>
          <a:p>
            <a:pPr algn="just"/>
            <a:r>
              <a:rPr lang="ru-RU" sz="4300" dirty="0"/>
              <a:t>Отсрочка исполнения постановления</a:t>
            </a:r>
            <a:br>
              <a:rPr lang="ru-RU" sz="4300" dirty="0"/>
            </a:br>
            <a:r>
              <a:rPr lang="ru-RU" sz="4300" dirty="0"/>
              <a:t>до 6 месяцев (ч. 1 ст. 31.5)</a:t>
            </a:r>
          </a:p>
          <a:p>
            <a:pPr algn="just"/>
            <a:r>
              <a:rPr lang="ru-RU" sz="4300" dirty="0"/>
              <a:t>Оплата штрафа в половинном размере</a:t>
            </a:r>
            <a:br>
              <a:rPr lang="ru-RU" sz="4300" dirty="0"/>
            </a:br>
            <a:r>
              <a:rPr lang="ru-RU" sz="4300" dirty="0"/>
              <a:t>(ч. 1.3-3 ст. 32.2)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8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3600" dirty="0"/>
              <a:t>Изменена часть 1 статьи 4.1.1 КоАП РФ</a:t>
            </a:r>
            <a:endParaRPr lang="ru-RU" sz="42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6F20C9-6E69-41EB-B167-254D5B658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98283"/>
            <a:ext cx="5157787" cy="82391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dirty="0"/>
              <a:t>Раньше (до 25.07.2022)</a:t>
            </a:r>
          </a:p>
          <a:p>
            <a:pPr algn="ctr"/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6BAB33-8B2C-486B-ACAA-0DDF1B37A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322194"/>
            <a:ext cx="5157787" cy="4311361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strike="sngStrike" dirty="0"/>
              <a:t>Некоммерческим организациям, а также являющимся субъектами малого и среднего предпринимательства лицам, осуществляющим предпринимательскую деятельность без образования юридического лица, и юридическим лицам, а также их работникам  </a:t>
            </a:r>
            <a:r>
              <a:rPr lang="ru-RU" sz="2200" dirty="0"/>
              <a:t>за впервые совершенное правонарушение, выявленное в ходе КНМ, в качестве наказания назначается предупреждение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2A288C-72F0-42F3-86B3-20B9B58A2D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98283"/>
            <a:ext cx="5183188" cy="823912"/>
          </a:xfrm>
          <a:ln>
            <a:solidFill>
              <a:schemeClr val="accent6"/>
            </a:solidFill>
          </a:ln>
        </p:spPr>
        <p:txBody>
          <a:bodyPr>
            <a:normAutofit lnSpcReduction="10000"/>
          </a:bodyPr>
          <a:lstStyle/>
          <a:p>
            <a:pPr algn="ctr"/>
            <a:endParaRPr lang="ru-RU" dirty="0"/>
          </a:p>
          <a:p>
            <a:pPr algn="ctr"/>
            <a:r>
              <a:rPr lang="ru-RU" dirty="0"/>
              <a:t>Сейчас (с 25.07.2022)</a:t>
            </a:r>
          </a:p>
          <a:p>
            <a:pPr algn="ctr"/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1FE864-5BFD-49FA-9497-6562C5F9C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2195"/>
            <a:ext cx="5183188" cy="4311360"/>
          </a:xfrm>
          <a:ln>
            <a:solidFill>
              <a:schemeClr val="accent6"/>
            </a:solidFill>
          </a:ln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800" dirty="0"/>
              <a:t>Предупреждение применяется</a:t>
            </a:r>
            <a:br>
              <a:rPr lang="ru-RU" sz="8800" dirty="0"/>
            </a:br>
            <a:r>
              <a:rPr lang="ru-RU" sz="8800" dirty="0"/>
              <a:t>ко всем лицам*, если:</a:t>
            </a:r>
          </a:p>
          <a:p>
            <a:r>
              <a:rPr lang="ru-RU" sz="8800" dirty="0"/>
              <a:t>Правонарушение совершено впервые</a:t>
            </a:r>
          </a:p>
          <a:p>
            <a:r>
              <a:rPr lang="ru-RU" sz="8800" dirty="0"/>
              <a:t>Отсутствует причинение вреда или угроза возникновения причинения вреда, угроза чрезвычайных ситуаций природного и техногенного характера, имущественный ущерб</a:t>
            </a:r>
          </a:p>
          <a:p>
            <a:pPr indent="0">
              <a:buNone/>
            </a:pPr>
            <a:r>
              <a:rPr lang="ru-RU" sz="8800" dirty="0"/>
              <a:t>* даже если такой вид наказания не предусмотрен соответствующей статьей особенной части</a:t>
            </a:r>
          </a:p>
          <a:p>
            <a:pPr indent="0">
              <a:buNone/>
            </a:pPr>
            <a:r>
              <a:rPr lang="ru-RU" sz="8800" dirty="0"/>
              <a:t>Исключения: ст. 19.5, 19.6 КоАП РФ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</p:spTree>
    <p:extLst>
      <p:ext uri="{BB962C8B-B14F-4D97-AF65-F5344CB8AC3E}">
        <p14:creationId xmlns:p14="http://schemas.microsoft.com/office/powerpoint/2010/main" val="231438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В статью 4.1 КоАП РФ добавлена</a:t>
            </a:r>
            <a:br>
              <a:rPr lang="ru-RU" dirty="0"/>
            </a:br>
            <a:r>
              <a:rPr lang="ru-RU" dirty="0"/>
              <a:t>новая часть 3.4-1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:a16="http://schemas.microsoft.com/office/drawing/2014/main" id="{C101FE7D-8037-4497-905F-9F4B5DA02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12811" y="2106063"/>
            <a:ext cx="10515599" cy="393765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indent="0" algn="ctr">
              <a:buNone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Штраф назначается в минимальном размере</a:t>
            </a:r>
            <a:r>
              <a:rPr lang="ru-RU" sz="2800" dirty="0"/>
              <a:t>, установленном за совершение соответствующего административного правонарушения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при наличии </a:t>
            </a:r>
            <a:r>
              <a:rPr lang="ru-RU" sz="2800" dirty="0"/>
              <a:t>следующих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обстоятельств</a:t>
            </a:r>
            <a:r>
              <a:rPr lang="ru-RU" sz="2800" dirty="0"/>
              <a:t>:</a:t>
            </a:r>
          </a:p>
          <a:p>
            <a:pPr indent="0" algn="ctr">
              <a:buNone/>
            </a:pPr>
            <a:endParaRPr lang="ru-RU" sz="2800" dirty="0"/>
          </a:p>
          <a:p>
            <a:pPr algn="just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предотвращение </a:t>
            </a:r>
            <a:r>
              <a:rPr lang="ru-RU" sz="2800" dirty="0"/>
              <a:t>лицом, совершившим административное правонарушение,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вредных последствий</a:t>
            </a:r>
            <a:r>
              <a:rPr lang="ru-RU" sz="2800" dirty="0"/>
              <a:t> административного правонарушения</a:t>
            </a:r>
          </a:p>
          <a:p>
            <a:pPr algn="just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добровольное возмещение</a:t>
            </a:r>
            <a:r>
              <a:rPr lang="ru-RU" sz="2800" b="1" dirty="0"/>
              <a:t> </a:t>
            </a:r>
            <a:r>
              <a:rPr lang="ru-RU" sz="2800" dirty="0"/>
              <a:t>лицом, совершившим административное правонарушение,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причиненного ущерба </a:t>
            </a:r>
            <a:r>
              <a:rPr lang="ru-RU" sz="2800" dirty="0"/>
              <a:t>или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добровольное устранение причиненного вреда</a:t>
            </a:r>
            <a:endParaRPr lang="ru-RU" sz="2800" dirty="0"/>
          </a:p>
          <a:p>
            <a:pPr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*Исключение:</a:t>
            </a:r>
            <a:r>
              <a:rPr lang="ru-RU" sz="2800" dirty="0"/>
              <a:t> </a:t>
            </a:r>
          </a:p>
          <a:p>
            <a:pPr marL="0" indent="0" algn="just">
              <a:buFont typeface="Arial" charset="0"/>
              <a:buChar char="•"/>
            </a:pPr>
            <a:r>
              <a:rPr lang="ru-RU" sz="2800" dirty="0"/>
              <a:t> Наличие оснований для замены штрафа на </a:t>
            </a:r>
            <a:r>
              <a:rPr lang="ru-RU" sz="2800" dirty="0">
                <a:solidFill>
                  <a:srgbClr val="007434"/>
                </a:solidFill>
              </a:rPr>
              <a:t>предупреждение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32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Изменена часть 1</a:t>
            </a:r>
            <a:br>
              <a:rPr lang="ru-RU" dirty="0"/>
            </a:br>
            <a:r>
              <a:rPr lang="ru-RU" dirty="0"/>
              <a:t>статьи 31.5 КоАП РФ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34A11-59FB-47E9-BBAB-B473426717D3}"/>
              </a:ext>
            </a:extLst>
          </p:cNvPr>
          <p:cNvSpPr/>
          <p:nvPr/>
        </p:nvSpPr>
        <p:spPr>
          <a:xfrm>
            <a:off x="3705160" y="2794849"/>
            <a:ext cx="4531925" cy="1525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Продление срока исполнения постановления при наличии правовых оснований</a:t>
            </a:r>
          </a:p>
        </p:txBody>
      </p:sp>
      <p:sp>
        <p:nvSpPr>
          <p:cNvPr id="9" name="Текст 4">
            <a:extLst>
              <a:ext uri="{FF2B5EF4-FFF2-40B4-BE49-F238E27FC236}">
                <a16:creationId xmlns:a16="http://schemas.microsoft.com/office/drawing/2014/main" id="{8ADB0719-2023-4DDA-81A8-0B84B61BE47B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709353" y="1786715"/>
            <a:ext cx="3886200" cy="49509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0"/>
              </a:lnSpc>
              <a:spcBef>
                <a:spcPts val="0"/>
              </a:spcBef>
            </a:pPr>
            <a:r>
              <a:rPr lang="ru-RU" dirty="0"/>
              <a:t>Раньше (до 25.07.2022)</a:t>
            </a:r>
          </a:p>
        </p:txBody>
      </p:sp>
      <p:sp>
        <p:nvSpPr>
          <p:cNvPr id="11" name="Текст 4">
            <a:extLst>
              <a:ext uri="{FF2B5EF4-FFF2-40B4-BE49-F238E27FC236}">
                <a16:creationId xmlns:a16="http://schemas.microsoft.com/office/drawing/2014/main" id="{053F68EF-7300-449B-9B05-666CF2536DBA}"/>
              </a:ext>
            </a:extLst>
          </p:cNvPr>
          <p:cNvSpPr txBox="1">
            <a:spLocks/>
          </p:cNvSpPr>
          <p:nvPr/>
        </p:nvSpPr>
        <p:spPr>
          <a:xfrm>
            <a:off x="7469188" y="1786716"/>
            <a:ext cx="3886200" cy="49509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>
                <a:solidFill>
                  <a:schemeClr val="lt1"/>
                </a:solidFill>
              </a:rPr>
              <a:t>Сейчас (с 25.07.2022)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4B4C933-5436-4768-B990-236C36138CE2}"/>
              </a:ext>
            </a:extLst>
          </p:cNvPr>
          <p:cNvSpPr/>
          <p:nvPr/>
        </p:nvSpPr>
        <p:spPr>
          <a:xfrm>
            <a:off x="709353" y="4688378"/>
            <a:ext cx="2995807" cy="167528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До 1 месяца 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F625896-4EEE-42E5-B88F-D6BD2212DA70}"/>
              </a:ext>
            </a:extLst>
          </p:cNvPr>
          <p:cNvSpPr/>
          <p:nvPr/>
        </p:nvSpPr>
        <p:spPr>
          <a:xfrm>
            <a:off x="8456393" y="4688377"/>
            <a:ext cx="2806947" cy="1675289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До 6 месяцев </a:t>
            </a:r>
            <a:endParaRPr lang="ru-RU" dirty="0"/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74C6D8A1-23A4-4F94-900A-4EDF29108189}"/>
              </a:ext>
            </a:extLst>
          </p:cNvPr>
          <p:cNvCxnSpPr/>
          <p:nvPr/>
        </p:nvCxnSpPr>
        <p:spPr>
          <a:xfrm rot="10800000" flipV="1">
            <a:off x="2427043" y="4141728"/>
            <a:ext cx="1071570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ADA06C95-526A-40A8-8F3A-3F217E12C787}"/>
              </a:ext>
            </a:extLst>
          </p:cNvPr>
          <p:cNvCxnSpPr/>
          <p:nvPr/>
        </p:nvCxnSpPr>
        <p:spPr>
          <a:xfrm>
            <a:off x="8412156" y="4156058"/>
            <a:ext cx="1000132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34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статью 32.2 КоАП РФ</a:t>
            </a:r>
            <a:br>
              <a:rPr lang="ru-RU" dirty="0"/>
            </a:br>
            <a:r>
              <a:rPr lang="ru-RU" dirty="0"/>
              <a:t>добавлена новая часть 1.3-3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8D6C4-B25A-48E9-BC5D-7B9B2EBE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10665027" cy="4811713"/>
          </a:xfrm>
          <a:ln>
            <a:solidFill>
              <a:schemeClr val="accent6"/>
            </a:solidFill>
          </a:ln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Административный штраф может быть уплачен в половинном размере (1/2) в течение 20 дней со дня вынесения постановления по делу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Если постановление получено после истечения 20 дней, срок подлежит восстановлению по ходатайству лица, привлеченного к ответственности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Если была рассрочка/отсрочка – штраф уплачивается в полном размере</a:t>
            </a:r>
          </a:p>
          <a:p>
            <a:pPr indent="0" algn="just">
              <a:buNone/>
            </a:pPr>
            <a:endParaRPr lang="ru-RU" sz="3500" b="0" dirty="0"/>
          </a:p>
          <a:p>
            <a:pPr indent="0" algn="just">
              <a:buNone/>
            </a:pPr>
            <a:r>
              <a:rPr lang="ru-RU" sz="3500" b="0" dirty="0"/>
              <a:t>* Исключение: штрафы за административные правонарушения, предусмотренные частями 9.1-39 статьи 19.5, статьей 19.6 КоАП </a:t>
            </a:r>
          </a:p>
        </p:txBody>
      </p:sp>
    </p:spTree>
    <p:extLst>
      <p:ext uri="{BB962C8B-B14F-4D97-AF65-F5344CB8AC3E}">
        <p14:creationId xmlns:p14="http://schemas.microsoft.com/office/powerpoint/2010/main" val="208131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32023" cy="1325563"/>
          </a:xfrm>
        </p:spPr>
        <p:txBody>
          <a:bodyPr>
            <a:normAutofit/>
          </a:bodyPr>
          <a:lstStyle/>
          <a:p>
            <a:r>
              <a:rPr lang="ru-RU" sz="4000" dirty="0"/>
              <a:t>Приказ Ростехнадзора от 02.03.2021</a:t>
            </a:r>
            <a:br>
              <a:rPr lang="ru-RU" sz="4000" dirty="0"/>
            </a:br>
            <a:r>
              <a:rPr lang="ru-RU" sz="4000" dirty="0"/>
              <a:t>№ 81 (обязательные требования)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4A0C16FE-741D-4803-B148-1CC5FFCFDF20}"/>
              </a:ext>
            </a:extLst>
          </p:cNvPr>
          <p:cNvSpPr txBox="1">
            <a:spLocks/>
          </p:cNvSpPr>
          <p:nvPr/>
        </p:nvSpPr>
        <p:spPr>
          <a:xfrm>
            <a:off x="7850726" y="1748173"/>
            <a:ext cx="3928863" cy="20191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/>
              <a:t>Перечень НПА, содержащих обязательные требования, оценка соблюдения которых осуществляется в рамках федерального государственного энергетического надзора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30EB011-61BA-41B8-B53E-C8259D2AB0BD}"/>
              </a:ext>
            </a:extLst>
          </p:cNvPr>
          <p:cNvSpPr/>
          <p:nvPr/>
        </p:nvSpPr>
        <p:spPr>
          <a:xfrm>
            <a:off x="592259" y="2371024"/>
            <a:ext cx="2239345" cy="13255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Приложение № 11</a:t>
            </a:r>
          </a:p>
          <a:p>
            <a:pPr algn="ctr"/>
            <a:r>
              <a:rPr lang="ru-RU" sz="1600" dirty="0"/>
              <a:t>(с 03.02.2023)</a:t>
            </a:r>
          </a:p>
          <a:p>
            <a:pPr algn="ctr"/>
            <a:r>
              <a:rPr lang="ru-RU" sz="1600" dirty="0"/>
              <a:t>Лицензионный контроль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A2BA573-50ED-4ABF-9FCD-BA53915633FF}"/>
              </a:ext>
            </a:extLst>
          </p:cNvPr>
          <p:cNvSpPr/>
          <p:nvPr/>
        </p:nvSpPr>
        <p:spPr>
          <a:xfrm>
            <a:off x="3683865" y="2564668"/>
            <a:ext cx="2239326" cy="132556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Приложение № 12</a:t>
            </a:r>
          </a:p>
          <a:p>
            <a:pPr algn="ctr"/>
            <a:r>
              <a:rPr lang="ru-RU" sz="1600" dirty="0"/>
              <a:t>(с 27.02.2023)</a:t>
            </a:r>
          </a:p>
          <a:p>
            <a:pPr algn="ctr"/>
            <a:r>
              <a:rPr lang="ru-RU" sz="1600" dirty="0"/>
              <a:t>Горный надзор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F0C1721-AA01-4A08-B6D8-8E24BD6DC1D0}"/>
              </a:ext>
            </a:extLst>
          </p:cNvPr>
          <p:cNvSpPr/>
          <p:nvPr/>
        </p:nvSpPr>
        <p:spPr>
          <a:xfrm>
            <a:off x="7320918" y="4105592"/>
            <a:ext cx="1932671" cy="19867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Приложение № 3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/>
              <a:t>Энергетический надзор в сфере электроэнергетики</a:t>
            </a:r>
          </a:p>
          <a:p>
            <a:pPr algn="ctr"/>
            <a:r>
              <a:rPr lang="ru-RU" sz="1600" dirty="0"/>
              <a:t>(в ред. Приказа от 17.03.2023 № 120)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E3085E6-B057-419D-A36C-0E036D72A64E}"/>
              </a:ext>
            </a:extLst>
          </p:cNvPr>
          <p:cNvSpPr/>
          <p:nvPr/>
        </p:nvSpPr>
        <p:spPr>
          <a:xfrm>
            <a:off x="9891878" y="4409675"/>
            <a:ext cx="1880811" cy="16826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Приложение № 10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/>
              <a:t>Энергетический надзор в сфере теплоснабжения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2D65412-4B87-4628-9CFD-1918300FB764}"/>
              </a:ext>
            </a:extLst>
          </p:cNvPr>
          <p:cNvSpPr txBox="1"/>
          <p:nvPr/>
        </p:nvSpPr>
        <p:spPr>
          <a:xfrm>
            <a:off x="7320918" y="6338781"/>
            <a:ext cx="4469891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Изменения внесены приказом Ростехнадзора от 09.01.2023 № 1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9B54574-82E0-4F5B-BE1F-E445C79CF401}"/>
              </a:ext>
            </a:extLst>
          </p:cNvPr>
          <p:cNvSpPr/>
          <p:nvPr/>
        </p:nvSpPr>
        <p:spPr>
          <a:xfrm>
            <a:off x="1218468" y="4790472"/>
            <a:ext cx="2135341" cy="162680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Приложение № 13</a:t>
            </a:r>
          </a:p>
          <a:p>
            <a:pPr algn="ctr"/>
            <a:r>
              <a:rPr lang="ru-RU" sz="1500" dirty="0"/>
              <a:t>(с 13.03.2023)</a:t>
            </a:r>
          </a:p>
          <a:p>
            <a:pPr algn="ctr"/>
            <a:r>
              <a:rPr lang="ru-RU" sz="1500" dirty="0"/>
              <a:t>Контроль в области безопасного использования лифтов</a:t>
            </a:r>
          </a:p>
        </p:txBody>
      </p:sp>
      <p:sp>
        <p:nvSpPr>
          <p:cNvPr id="18" name="Стрелка: влево 17">
            <a:extLst>
              <a:ext uri="{FF2B5EF4-FFF2-40B4-BE49-F238E27FC236}">
                <a16:creationId xmlns:a16="http://schemas.microsoft.com/office/drawing/2014/main" id="{C7D60DD2-3E8B-479D-8220-83B55ACB2239}"/>
              </a:ext>
            </a:extLst>
          </p:cNvPr>
          <p:cNvSpPr/>
          <p:nvPr/>
        </p:nvSpPr>
        <p:spPr>
          <a:xfrm rot="19150524">
            <a:off x="6454064" y="2541065"/>
            <a:ext cx="1459405" cy="351154"/>
          </a:xfrm>
          <a:prstGeom prst="leftArrow">
            <a:avLst>
              <a:gd name="adj1" fmla="val 50000"/>
              <a:gd name="adj2" fmla="val 74375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1400" dirty="0"/>
              <a:t>до 09.01.2023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3136BFA-8C01-4D63-AB05-EFD7AF3DE5EA}"/>
              </a:ext>
            </a:extLst>
          </p:cNvPr>
          <p:cNvSpPr/>
          <p:nvPr/>
        </p:nvSpPr>
        <p:spPr>
          <a:xfrm>
            <a:off x="6096000" y="3285732"/>
            <a:ext cx="1524551" cy="348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Приложение № 3</a:t>
            </a:r>
          </a:p>
        </p:txBody>
      </p:sp>
      <p:sp>
        <p:nvSpPr>
          <p:cNvPr id="21" name="Стрелка: влево 20">
            <a:extLst>
              <a:ext uri="{FF2B5EF4-FFF2-40B4-BE49-F238E27FC236}">
                <a16:creationId xmlns:a16="http://schemas.microsoft.com/office/drawing/2014/main" id="{1FF07847-785B-4ED3-8C23-4B06DC71CE4C}"/>
              </a:ext>
            </a:extLst>
          </p:cNvPr>
          <p:cNvSpPr/>
          <p:nvPr/>
        </p:nvSpPr>
        <p:spPr>
          <a:xfrm rot="16200000" flipV="1">
            <a:off x="381103" y="1805820"/>
            <a:ext cx="1007362" cy="427326"/>
          </a:xfrm>
          <a:prstGeom prst="leftArrow">
            <a:avLst>
              <a:gd name="adj1" fmla="val 50000"/>
              <a:gd name="adj2" fmla="val 7437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ru-RU" sz="1400" dirty="0"/>
          </a:p>
        </p:txBody>
      </p:sp>
      <p:sp>
        <p:nvSpPr>
          <p:cNvPr id="22" name="Стрелка: влево 21">
            <a:extLst>
              <a:ext uri="{FF2B5EF4-FFF2-40B4-BE49-F238E27FC236}">
                <a16:creationId xmlns:a16="http://schemas.microsoft.com/office/drawing/2014/main" id="{BC320D4E-853A-463F-80C2-64912F0572CA}"/>
              </a:ext>
            </a:extLst>
          </p:cNvPr>
          <p:cNvSpPr/>
          <p:nvPr/>
        </p:nvSpPr>
        <p:spPr>
          <a:xfrm rot="16200000" flipV="1">
            <a:off x="4772020" y="1916422"/>
            <a:ext cx="1228568" cy="427326"/>
          </a:xfrm>
          <a:prstGeom prst="leftArrow">
            <a:avLst>
              <a:gd name="adj1" fmla="val 50000"/>
              <a:gd name="adj2" fmla="val 7853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ru-RU" sz="1400" dirty="0"/>
          </a:p>
        </p:txBody>
      </p:sp>
      <p:sp>
        <p:nvSpPr>
          <p:cNvPr id="23" name="Стрелка: влево 22">
            <a:extLst>
              <a:ext uri="{FF2B5EF4-FFF2-40B4-BE49-F238E27FC236}">
                <a16:creationId xmlns:a16="http://schemas.microsoft.com/office/drawing/2014/main" id="{BB5822D1-4ABB-4C27-AE61-25313C696EF8}"/>
              </a:ext>
            </a:extLst>
          </p:cNvPr>
          <p:cNvSpPr/>
          <p:nvPr/>
        </p:nvSpPr>
        <p:spPr>
          <a:xfrm rot="16200000" flipV="1">
            <a:off x="1472771" y="2964911"/>
            <a:ext cx="3325545" cy="427326"/>
          </a:xfrm>
          <a:prstGeom prst="leftArrow">
            <a:avLst>
              <a:gd name="adj1" fmla="val 50000"/>
              <a:gd name="adj2" fmla="val 7853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endParaRPr lang="ru-RU" sz="1400" dirty="0"/>
          </a:p>
        </p:txBody>
      </p:sp>
      <p:sp>
        <p:nvSpPr>
          <p:cNvPr id="12" name="Стрелка: изогнутая 11">
            <a:extLst>
              <a:ext uri="{FF2B5EF4-FFF2-40B4-BE49-F238E27FC236}">
                <a16:creationId xmlns:a16="http://schemas.microsoft.com/office/drawing/2014/main" id="{114909FC-6EB2-4A93-87F0-E3A9E3C55078}"/>
              </a:ext>
            </a:extLst>
          </p:cNvPr>
          <p:cNvSpPr/>
          <p:nvPr/>
        </p:nvSpPr>
        <p:spPr>
          <a:xfrm rot="10800000">
            <a:off x="9014797" y="3767296"/>
            <a:ext cx="540285" cy="1096214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: изогнутая 12">
            <a:extLst>
              <a:ext uri="{FF2B5EF4-FFF2-40B4-BE49-F238E27FC236}">
                <a16:creationId xmlns:a16="http://schemas.microsoft.com/office/drawing/2014/main" id="{69AF1713-C4C3-4A1B-B71D-DD8D51DA5515}"/>
              </a:ext>
            </a:extLst>
          </p:cNvPr>
          <p:cNvSpPr/>
          <p:nvPr/>
        </p:nvSpPr>
        <p:spPr>
          <a:xfrm rot="10800000" flipH="1">
            <a:off x="9621737" y="3753967"/>
            <a:ext cx="540282" cy="1413019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C0CA5C-C808-4B66-ADFF-A770D0E54215}"/>
              </a:ext>
            </a:extLst>
          </p:cNvPr>
          <p:cNvSpPr txBox="1"/>
          <p:nvPr/>
        </p:nvSpPr>
        <p:spPr>
          <a:xfrm>
            <a:off x="592259" y="3992237"/>
            <a:ext cx="2239344" cy="646331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200" dirty="0"/>
              <a:t>Изменения внесены приказом Ростехнадзора от 03.02.2023 № 42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A4405D7-05D7-4482-AB44-1BC40867871E}"/>
              </a:ext>
            </a:extLst>
          </p:cNvPr>
          <p:cNvSpPr txBox="1"/>
          <p:nvPr/>
        </p:nvSpPr>
        <p:spPr>
          <a:xfrm>
            <a:off x="3683865" y="5758774"/>
            <a:ext cx="223932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Изменения внесены приказом Ростехнадзора от 13.03.2023</a:t>
            </a:r>
            <a:br>
              <a:rPr lang="ru-RU" sz="1200" dirty="0"/>
            </a:br>
            <a:r>
              <a:rPr lang="ru-RU" sz="1200" dirty="0"/>
              <a:t>№ 107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230262-94CF-48A9-AB37-774171140CF1}"/>
              </a:ext>
            </a:extLst>
          </p:cNvPr>
          <p:cNvSpPr txBox="1"/>
          <p:nvPr/>
        </p:nvSpPr>
        <p:spPr>
          <a:xfrm>
            <a:off x="3683866" y="4248361"/>
            <a:ext cx="2239326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200" dirty="0"/>
              <a:t>Изменения внесены приказом Ростехнадзора от 27.02.2023 № 87</a:t>
            </a: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7286138E-6D8D-4A0A-B2E9-1E2FF477D067}"/>
              </a:ext>
            </a:extLst>
          </p:cNvPr>
          <p:cNvCxnSpPr>
            <a:cxnSpLocks/>
            <a:stCxn id="9" idx="2"/>
            <a:endCxn id="24" idx="0"/>
          </p:cNvCxnSpPr>
          <p:nvPr/>
        </p:nvCxnSpPr>
        <p:spPr>
          <a:xfrm flipH="1">
            <a:off x="1711931" y="3696587"/>
            <a:ext cx="1" cy="295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6A058EA2-4D0D-4003-AAAC-5B78BC1D3B72}"/>
              </a:ext>
            </a:extLst>
          </p:cNvPr>
          <p:cNvCxnSpPr>
            <a:cxnSpLocks/>
            <a:stCxn id="11" idx="2"/>
            <a:endCxn id="26" idx="0"/>
          </p:cNvCxnSpPr>
          <p:nvPr/>
        </p:nvCxnSpPr>
        <p:spPr>
          <a:xfrm>
            <a:off x="4803528" y="3890231"/>
            <a:ext cx="1" cy="358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96804ECF-C95C-4983-9E5E-BFEB81024F1C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3349207" y="6081939"/>
            <a:ext cx="33465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128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Профилактический визит</a:t>
            </a:r>
            <a:br>
              <a:rPr lang="ru-RU" dirty="0"/>
            </a:br>
            <a:r>
              <a:rPr lang="ru-RU" sz="3300" dirty="0"/>
              <a:t>(Федеральный закон от 04.08.2023 № 483-ФЗ)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C8D6C4-B25A-48E9-BC5D-7B9B2EBE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10665027" cy="5018896"/>
          </a:xfrm>
          <a:ln>
            <a:solidFill>
              <a:schemeClr val="accent6"/>
            </a:solidFill>
          </a:ln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3500" b="0" dirty="0"/>
              <a:t>Статья 52 ФЗ от 31.07.2020 № 248-ФЗ дополнена пунктами:</a:t>
            </a:r>
          </a:p>
          <a:p>
            <a:pPr algn="ctr"/>
            <a:endParaRPr lang="ru-RU" sz="3500" b="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Пункт 10</a:t>
            </a:r>
          </a:p>
          <a:p>
            <a:pPr algn="just"/>
            <a:r>
              <a:rPr lang="ru-RU" sz="3500" b="0" dirty="0"/>
              <a:t>Закреплено право контролируемого лица на обращение в контрольный (надзорный) орган с заявлением о проведении в отношении него профилактического визита (ПВ)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Пункт 11 </a:t>
            </a:r>
          </a:p>
          <a:p>
            <a:pPr algn="just"/>
            <a:r>
              <a:rPr lang="ru-RU" sz="3500" b="0" dirty="0"/>
              <a:t>Срок рассмотрения заявления (10 рабочих дней с даты регистрации заявления). Решения принимаемые по итогам рассмотрения заявления</a:t>
            </a:r>
            <a:br>
              <a:rPr lang="ru-RU" sz="3500" b="0" dirty="0"/>
            </a:br>
            <a:r>
              <a:rPr lang="ru-RU" sz="3500" b="0" dirty="0"/>
              <a:t>(о проведении ПВ, об отказе в проведении ПВ)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Пункт 12</a:t>
            </a:r>
          </a:p>
          <a:p>
            <a:pPr algn="just"/>
            <a:r>
              <a:rPr lang="ru-RU" sz="3500" b="0" dirty="0"/>
              <a:t>Основания для отказа в проведении ПВ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3500" b="0" dirty="0"/>
              <a:t>Пункт 13</a:t>
            </a:r>
          </a:p>
          <a:p>
            <a:pPr algn="just"/>
            <a:r>
              <a:rPr lang="ru-RU" sz="3500" b="0" dirty="0"/>
              <a:t>Планирование ПВ в случае принятия решения о проведении ПВ по заявлению контролируемого лица (в течение 20 рабочих дней согласовывается дата проведения ПВ)</a:t>
            </a:r>
          </a:p>
        </p:txBody>
      </p:sp>
    </p:spTree>
    <p:extLst>
      <p:ext uri="{BB962C8B-B14F-4D97-AF65-F5344CB8AC3E}">
        <p14:creationId xmlns:p14="http://schemas.microsoft.com/office/powerpoint/2010/main" val="259202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4D0021-7729-4803-9DA3-094DB309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/>
              <a:t>Досудебное обжалование с использованием ЕПГУ</a:t>
            </a:r>
            <a:br>
              <a:rPr lang="ru-RU" sz="3000" dirty="0"/>
            </a:br>
            <a:r>
              <a:rPr lang="ru-RU" sz="2400" dirty="0"/>
              <a:t>(ГИС «Типовое облачное решение по осуществлению</a:t>
            </a:r>
            <a:br>
              <a:rPr lang="ru-RU" sz="2400" dirty="0"/>
            </a:br>
            <a:r>
              <a:rPr lang="ru-RU" sz="2400" dirty="0"/>
              <a:t>контрольно-надзорной деятельности»)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465A9E6-8467-44F9-AFCD-8486B98CBA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783499"/>
            <a:ext cx="432048" cy="486296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F283E1-55BA-4A84-95A3-72661952E95A}"/>
              </a:ext>
            </a:extLst>
          </p:cNvPr>
          <p:cNvSpPr/>
          <p:nvPr/>
        </p:nvSpPr>
        <p:spPr>
          <a:xfrm>
            <a:off x="8688288" y="814281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sp>
        <p:nvSpPr>
          <p:cNvPr id="11" name="Скругленный прямоугольник 6">
            <a:extLst>
              <a:ext uri="{FF2B5EF4-FFF2-40B4-BE49-F238E27FC236}">
                <a16:creationId xmlns:a16="http://schemas.microsoft.com/office/drawing/2014/main" id="{24425252-75F8-4808-882A-47C74B4F5E07}"/>
              </a:ext>
            </a:extLst>
          </p:cNvPr>
          <p:cNvSpPr/>
          <p:nvPr/>
        </p:nvSpPr>
        <p:spPr>
          <a:xfrm>
            <a:off x="469554" y="3424192"/>
            <a:ext cx="1714512" cy="1025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Акт проверки</a:t>
            </a:r>
          </a:p>
        </p:txBody>
      </p:sp>
      <p:sp>
        <p:nvSpPr>
          <p:cNvPr id="12" name="Скругленный прямоугольник 8">
            <a:extLst>
              <a:ext uri="{FF2B5EF4-FFF2-40B4-BE49-F238E27FC236}">
                <a16:creationId xmlns:a16="http://schemas.microsoft.com/office/drawing/2014/main" id="{566435CE-8FAE-4AE1-B5DD-3DD072791396}"/>
              </a:ext>
            </a:extLst>
          </p:cNvPr>
          <p:cNvSpPr/>
          <p:nvPr/>
        </p:nvSpPr>
        <p:spPr>
          <a:xfrm>
            <a:off x="2514826" y="4015510"/>
            <a:ext cx="2000263" cy="1085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Решение о проведении проверки</a:t>
            </a:r>
          </a:p>
        </p:txBody>
      </p:sp>
      <p:sp>
        <p:nvSpPr>
          <p:cNvPr id="13" name="Скругленный прямоугольник 7">
            <a:extLst>
              <a:ext uri="{FF2B5EF4-FFF2-40B4-BE49-F238E27FC236}">
                <a16:creationId xmlns:a16="http://schemas.microsoft.com/office/drawing/2014/main" id="{6BC6AD0D-5C31-40B5-B1FF-8519EC5DADA2}"/>
              </a:ext>
            </a:extLst>
          </p:cNvPr>
          <p:cNvSpPr/>
          <p:nvPr/>
        </p:nvSpPr>
        <p:spPr>
          <a:xfrm>
            <a:off x="4660854" y="2628267"/>
            <a:ext cx="2000264" cy="1085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Предписание</a:t>
            </a:r>
          </a:p>
        </p:txBody>
      </p:sp>
      <p:sp>
        <p:nvSpPr>
          <p:cNvPr id="14" name="Содержимое 5">
            <a:extLst>
              <a:ext uri="{FF2B5EF4-FFF2-40B4-BE49-F238E27FC236}">
                <a16:creationId xmlns:a16="http://schemas.microsoft.com/office/drawing/2014/main" id="{5088707A-9FFC-46A2-9399-2F9EACCF0C67}"/>
              </a:ext>
            </a:extLst>
          </p:cNvPr>
          <p:cNvSpPr txBox="1">
            <a:spLocks/>
          </p:cNvSpPr>
          <p:nvPr/>
        </p:nvSpPr>
        <p:spPr>
          <a:xfrm>
            <a:off x="7123734" y="3786223"/>
            <a:ext cx="3316410" cy="209549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/>
              <a:t>Ходатайство о продлении сроков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B739116-75A1-43FB-A85D-6AD6C797312F}"/>
              </a:ext>
            </a:extLst>
          </p:cNvPr>
          <p:cNvSpPr/>
          <p:nvPr/>
        </p:nvSpPr>
        <p:spPr>
          <a:xfrm>
            <a:off x="8613328" y="1897733"/>
            <a:ext cx="2000264" cy="1362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Сообщение о нарушении моратория по</a:t>
            </a:r>
          </a:p>
          <a:p>
            <a:pPr algn="ctr"/>
            <a:r>
              <a:rPr lang="ru-RU" dirty="0"/>
              <a:t>ПП РФ № 336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EAF13C-FFB9-407A-9FE3-C19D2FD07E58}"/>
              </a:ext>
            </a:extLst>
          </p:cNvPr>
          <p:cNvSpPr txBox="1"/>
          <p:nvPr/>
        </p:nvSpPr>
        <p:spPr>
          <a:xfrm>
            <a:off x="692504" y="5903676"/>
            <a:ext cx="382258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Обязательная стадия обжалования</a:t>
            </a:r>
          </a:p>
        </p:txBody>
      </p:sp>
      <p:sp>
        <p:nvSpPr>
          <p:cNvPr id="21" name="Скругленный прямоугольник 4">
            <a:extLst>
              <a:ext uri="{FF2B5EF4-FFF2-40B4-BE49-F238E27FC236}">
                <a16:creationId xmlns:a16="http://schemas.microsoft.com/office/drawing/2014/main" id="{ED03A379-9DD3-4697-AB63-61C86730219F}"/>
              </a:ext>
            </a:extLst>
          </p:cNvPr>
          <p:cNvSpPr/>
          <p:nvPr/>
        </p:nvSpPr>
        <p:spPr>
          <a:xfrm>
            <a:off x="1882539" y="2005301"/>
            <a:ext cx="2000263" cy="10258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Досудебное обжалование*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78676C89-4A9B-4AE5-BD00-5EF1D22F604F}"/>
              </a:ext>
            </a:extLst>
          </p:cNvPr>
          <p:cNvCxnSpPr>
            <a:cxnSpLocks/>
          </p:cNvCxnSpPr>
          <p:nvPr/>
        </p:nvCxnSpPr>
        <p:spPr>
          <a:xfrm>
            <a:off x="7944982" y="1571612"/>
            <a:ext cx="1025536" cy="19372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F7A9A556-5FAC-4B74-9CAF-5D26382E89F9}"/>
              </a:ext>
            </a:extLst>
          </p:cNvPr>
          <p:cNvCxnSpPr>
            <a:cxnSpLocks/>
          </p:cNvCxnSpPr>
          <p:nvPr/>
        </p:nvCxnSpPr>
        <p:spPr>
          <a:xfrm>
            <a:off x="7001972" y="1571612"/>
            <a:ext cx="881894" cy="2153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F5C09C16-0F4C-4513-BCEA-667CC9435AA5}"/>
              </a:ext>
            </a:extLst>
          </p:cNvPr>
          <p:cNvCxnSpPr/>
          <p:nvPr/>
        </p:nvCxnSpPr>
        <p:spPr>
          <a:xfrm rot="10800000" flipV="1">
            <a:off x="3214678" y="1571612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5578F252-7296-4E81-B2A1-397D285B467A}"/>
              </a:ext>
            </a:extLst>
          </p:cNvPr>
          <p:cNvCxnSpPr>
            <a:cxnSpLocks/>
          </p:cNvCxnSpPr>
          <p:nvPr/>
        </p:nvCxnSpPr>
        <p:spPr>
          <a:xfrm flipH="1">
            <a:off x="1251995" y="2715928"/>
            <a:ext cx="521872" cy="5439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8C67B53B-157D-48E2-A28C-0DF57EBDB97C}"/>
              </a:ext>
            </a:extLst>
          </p:cNvPr>
          <p:cNvCxnSpPr>
            <a:cxnSpLocks/>
          </p:cNvCxnSpPr>
          <p:nvPr/>
        </p:nvCxnSpPr>
        <p:spPr>
          <a:xfrm>
            <a:off x="3155831" y="3104838"/>
            <a:ext cx="205100" cy="83229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5BE917BD-5992-42A6-8C99-308D93D25CD8}"/>
              </a:ext>
            </a:extLst>
          </p:cNvPr>
          <p:cNvCxnSpPr>
            <a:cxnSpLocks/>
          </p:cNvCxnSpPr>
          <p:nvPr/>
        </p:nvCxnSpPr>
        <p:spPr>
          <a:xfrm>
            <a:off x="3991475" y="2551100"/>
            <a:ext cx="534789" cy="55373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987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4901</TotalTime>
  <Words>869</Words>
  <Application>Microsoft Office PowerPoint</Application>
  <PresentationFormat>Широкоэкранный</PresentationFormat>
  <Paragraphs>140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Bahnschrift Light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 Изменена часть 1 статьи 4.1.1 КоАП РФ</vt:lpstr>
      <vt:lpstr> В статью 4.1 КоАП РФ добавлена новая часть 3.4-1</vt:lpstr>
      <vt:lpstr>Изменена часть 1 статьи 31.5 КоАП РФ</vt:lpstr>
      <vt:lpstr>В статью 32.2 КоАП РФ добавлена новая часть 1.3-3</vt:lpstr>
      <vt:lpstr>Приказ Ростехнадзора от 02.03.2021 № 81 (обязательные требования)</vt:lpstr>
      <vt:lpstr>Профилактический визит (Федеральный закон от 04.08.2023 № 483-ФЗ)</vt:lpstr>
      <vt:lpstr>Досудебное обжалование с использованием ЕПГУ (ГИС «Типовое облачное решение по осуществлению контрольно-надзорной деятельности»)</vt:lpstr>
      <vt:lpstr>Продление сроков исполнения предписания</vt:lpstr>
      <vt:lpstr>Поступление ходатайства в Ростехнадзор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Чегодаева Алина Вячеславовна</cp:lastModifiedBy>
  <cp:revision>111</cp:revision>
  <dcterms:created xsi:type="dcterms:W3CDTF">2021-10-13T13:11:18Z</dcterms:created>
  <dcterms:modified xsi:type="dcterms:W3CDTF">2023-08-31T09:34:31Z</dcterms:modified>
</cp:coreProperties>
</file>